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60" r:id="rId5"/>
    <p:sldId id="261"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00EB"/>
    <a:srgbClr val="D60093"/>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73" d="100"/>
          <a:sy n="73" d="100"/>
        </p:scale>
        <p:origin x="5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403952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4081280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1289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998744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688367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1825514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1AC1038-10E3-4E69-990A-395712F2F9C4}"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935789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1AC1038-10E3-4E69-990A-395712F2F9C4}"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89067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AC1038-10E3-4E69-990A-395712F2F9C4}"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33708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005381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971512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AC1038-10E3-4E69-990A-395712F2F9C4}" type="datetimeFigureOut">
              <a:rPr lang="en-US" smtClean="0"/>
              <a:t>5/15/2023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CDCB4F-CC58-467B-AC51-0F13C7AC052A}" type="slidenum">
              <a:rPr lang="en-US" smtClean="0"/>
              <a:t>‹#›</a:t>
            </a:fld>
            <a:endParaRPr lang="en-US"/>
          </a:p>
        </p:txBody>
      </p:sp>
    </p:spTree>
    <p:extLst>
      <p:ext uri="{BB962C8B-B14F-4D97-AF65-F5344CB8AC3E}">
        <p14:creationId xmlns:p14="http://schemas.microsoft.com/office/powerpoint/2010/main" val="2176957967"/>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1132" y="2286000"/>
            <a:ext cx="11857335" cy="1655762"/>
          </a:xfrm>
        </p:spPr>
        <p:txBody>
          <a:bodyPr>
            <a:noAutofit/>
          </a:bodyPr>
          <a:lstStyle/>
          <a:p>
            <a:r>
              <a:rPr lang="en-US" sz="8800" dirty="0" err="1" smtClean="0"/>
              <a:t>Pelziege</a:t>
            </a:r>
            <a:r>
              <a:rPr lang="en-US" sz="8800" dirty="0" smtClean="0"/>
              <a:t> </a:t>
            </a:r>
            <a:r>
              <a:rPr lang="en-US" sz="8800" dirty="0" err="1" smtClean="0"/>
              <a:t>Freunde:Vorteile</a:t>
            </a:r>
            <a:r>
              <a:rPr lang="en-US" sz="8800" dirty="0" smtClean="0"/>
              <a:t> und </a:t>
            </a:r>
            <a:r>
              <a:rPr lang="en-US" sz="8800" dirty="0" err="1" smtClean="0"/>
              <a:t>nachteile</a:t>
            </a:r>
            <a:endParaRPr lang="en-US" sz="8800" dirty="0"/>
          </a:p>
        </p:txBody>
      </p:sp>
      <p:sp>
        <p:nvSpPr>
          <p:cNvPr id="5" name="TextBox 4"/>
          <p:cNvSpPr txBox="1"/>
          <p:nvPr/>
        </p:nvSpPr>
        <p:spPr>
          <a:xfrm>
            <a:off x="10696826" y="4946512"/>
            <a:ext cx="2523282" cy="1754326"/>
          </a:xfrm>
          <a:prstGeom prst="rect">
            <a:avLst/>
          </a:prstGeom>
          <a:noFill/>
        </p:spPr>
        <p:txBody>
          <a:bodyPr wrap="square" rtlCol="0">
            <a:spAutoFit/>
          </a:bodyPr>
          <a:lstStyle/>
          <a:p>
            <a:r>
              <a:rPr lang="en-US" dirty="0" err="1" smtClean="0"/>
              <a:t>Bei</a:t>
            </a:r>
            <a:r>
              <a:rPr lang="en-US" dirty="0" smtClean="0"/>
              <a:t>:</a:t>
            </a:r>
          </a:p>
          <a:p>
            <a:r>
              <a:rPr lang="en-US" dirty="0" smtClean="0"/>
              <a:t>        Samarth</a:t>
            </a:r>
          </a:p>
          <a:p>
            <a:r>
              <a:rPr lang="en-US" dirty="0" smtClean="0"/>
              <a:t>        </a:t>
            </a:r>
            <a:r>
              <a:rPr lang="en-US" dirty="0" err="1" smtClean="0"/>
              <a:t>Sashmit</a:t>
            </a:r>
            <a:endParaRPr lang="en-US" dirty="0" smtClean="0"/>
          </a:p>
          <a:p>
            <a:r>
              <a:rPr lang="en-US" dirty="0" smtClean="0"/>
              <a:t>        </a:t>
            </a:r>
            <a:r>
              <a:rPr lang="en-US" dirty="0" err="1" smtClean="0"/>
              <a:t>Vishwam</a:t>
            </a:r>
            <a:endParaRPr lang="en-US" dirty="0" smtClean="0"/>
          </a:p>
          <a:p>
            <a:r>
              <a:rPr lang="en-US" dirty="0" smtClean="0"/>
              <a:t>        </a:t>
            </a:r>
            <a:r>
              <a:rPr lang="en-US" dirty="0" err="1" smtClean="0"/>
              <a:t>Vatsal</a:t>
            </a:r>
            <a:endParaRPr lang="en-US" dirty="0" smtClean="0"/>
          </a:p>
          <a:p>
            <a:r>
              <a:rPr lang="en-US" dirty="0" smtClean="0"/>
              <a:t>        </a:t>
            </a:r>
            <a:r>
              <a:rPr lang="en-US" dirty="0" err="1" smtClean="0"/>
              <a:t>Rudraksh</a:t>
            </a:r>
            <a:endParaRPr lang="en-US" dirty="0"/>
          </a:p>
        </p:txBody>
      </p:sp>
    </p:spTree>
    <p:extLst>
      <p:ext uri="{BB962C8B-B14F-4D97-AF65-F5344CB8AC3E}">
        <p14:creationId xmlns:p14="http://schemas.microsoft.com/office/powerpoint/2010/main" val="2835800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618" y="2129245"/>
            <a:ext cx="6372497" cy="2095637"/>
          </a:xfrm>
        </p:spPr>
        <p:txBody>
          <a:bodyPr>
            <a:normAutofit fontScale="90000"/>
          </a:bodyPr>
          <a:lstStyle/>
          <a:p>
            <a:r>
              <a:rPr lang="de-DE" dirty="0"/>
              <a:t>Da unser Thema heute ist ,,Haustiere Im Haus</a:t>
            </a:r>
            <a:r>
              <a:rPr lang="de-DE" dirty="0" smtClean="0"/>
              <a:t>,,</a:t>
            </a:r>
            <a:br>
              <a:rPr lang="de-DE" dirty="0" smtClean="0"/>
            </a:br>
            <a:r>
              <a:rPr lang="de-DE" dirty="0" smtClean="0"/>
              <a:t>,haben </a:t>
            </a:r>
            <a:r>
              <a:rPr lang="de-DE" dirty="0"/>
              <a:t>sie moglicherweise viele </a:t>
            </a:r>
            <a:r>
              <a:rPr lang="de-DE" dirty="0" smtClean="0"/>
              <a:t>Fragen</a:t>
            </a:r>
            <a:br>
              <a:rPr lang="de-DE" dirty="0" smtClean="0"/>
            </a:br>
            <a:r>
              <a:rPr lang="de-DE" smtClean="0"/>
              <a:t/>
            </a:r>
            <a:br>
              <a:rPr lang="de-DE" smtClean="0"/>
            </a:br>
            <a:r>
              <a:rPr lang="de-DE" sz="3600" smtClean="0">
                <a:solidFill>
                  <a:schemeClr val="tx1">
                    <a:lumMod val="75000"/>
                  </a:schemeClr>
                </a:solidFill>
              </a:rPr>
              <a:t>1-</a:t>
            </a:r>
            <a:r>
              <a:rPr lang="de-DE" sz="3600" dirty="0">
                <a:solidFill>
                  <a:schemeClr val="tx1">
                    <a:lumMod val="75000"/>
                  </a:schemeClr>
                </a:solidFill>
              </a:rPr>
              <a:t>)Wie ist es, ein Haustier zu haben</a:t>
            </a:r>
            <a:r>
              <a:rPr lang="de-DE" sz="3600" dirty="0" smtClean="0">
                <a:solidFill>
                  <a:schemeClr val="tx1">
                    <a:lumMod val="75000"/>
                  </a:schemeClr>
                </a:solidFill>
              </a:rPr>
              <a:t>?</a:t>
            </a:r>
            <a:r>
              <a:rPr lang="de-DE" sz="3600" smtClean="0">
                <a:solidFill>
                  <a:schemeClr val="tx1">
                    <a:lumMod val="75000"/>
                  </a:schemeClr>
                </a:solidFill>
              </a:rPr>
              <a:t/>
            </a:r>
            <a:br>
              <a:rPr lang="de-DE" sz="3600" smtClean="0">
                <a:solidFill>
                  <a:schemeClr val="tx1">
                    <a:lumMod val="75000"/>
                  </a:schemeClr>
                </a:solidFill>
              </a:rPr>
            </a:br>
            <a:r>
              <a:rPr lang="de-DE" sz="3600" dirty="0" smtClean="0">
                <a:solidFill>
                  <a:schemeClr val="tx1">
                    <a:lumMod val="75000"/>
                  </a:schemeClr>
                </a:solidFill>
              </a:rPr>
              <a:t>2-</a:t>
            </a:r>
            <a:r>
              <a:rPr lang="de-DE" sz="3600" dirty="0">
                <a:solidFill>
                  <a:schemeClr val="tx1">
                    <a:lumMod val="75000"/>
                  </a:schemeClr>
                </a:solidFill>
              </a:rPr>
              <a:t>)Ist es gut, es zu haben? </a:t>
            </a:r>
            <a:r>
              <a:rPr lang="de-DE" sz="3600" dirty="0" smtClean="0">
                <a:solidFill>
                  <a:schemeClr val="tx1">
                    <a:lumMod val="75000"/>
                  </a:schemeClr>
                </a:solidFill>
              </a:rPr>
              <a:t/>
            </a:r>
            <a:br>
              <a:rPr lang="de-DE" sz="3600" dirty="0" smtClean="0">
                <a:solidFill>
                  <a:schemeClr val="tx1">
                    <a:lumMod val="75000"/>
                  </a:schemeClr>
                </a:solidFill>
              </a:rPr>
            </a:br>
            <a:r>
              <a:rPr lang="de-DE" sz="3600" dirty="0" smtClean="0">
                <a:solidFill>
                  <a:schemeClr val="tx1">
                    <a:lumMod val="75000"/>
                  </a:schemeClr>
                </a:solidFill>
              </a:rPr>
              <a:t>3-</a:t>
            </a:r>
            <a:r>
              <a:rPr lang="de-DE" sz="3600" dirty="0">
                <a:solidFill>
                  <a:schemeClr val="tx1">
                    <a:lumMod val="75000"/>
                  </a:schemeClr>
                </a:solidFill>
              </a:rPr>
              <a:t>)Sind sie eine Last für die Familie</a:t>
            </a:r>
            <a:r>
              <a:rPr lang="de-DE" sz="3600" dirty="0" smtClean="0">
                <a:solidFill>
                  <a:schemeClr val="tx1">
                    <a:lumMod val="75000"/>
                  </a:schemeClr>
                </a:solidFill>
              </a:rPr>
              <a:t>?</a:t>
            </a:r>
            <a:br>
              <a:rPr lang="de-DE" sz="3600" dirty="0" smtClean="0">
                <a:solidFill>
                  <a:schemeClr val="tx1">
                    <a:lumMod val="75000"/>
                  </a:schemeClr>
                </a:solidFill>
              </a:rPr>
            </a:br>
            <a:r>
              <a:rPr lang="de-DE" sz="3600" dirty="0" smtClean="0">
                <a:solidFill>
                  <a:schemeClr val="tx1">
                    <a:lumMod val="75000"/>
                  </a:schemeClr>
                </a:solidFill>
              </a:rPr>
              <a:t>Deshalb</a:t>
            </a:r>
            <a:r>
              <a:rPr lang="de-DE" sz="3600" dirty="0">
                <a:solidFill>
                  <a:schemeClr val="tx1">
                    <a:lumMod val="75000"/>
                  </a:schemeClr>
                </a:solidFill>
              </a:rPr>
              <a:t>, werde ich uber meine </a:t>
            </a:r>
            <a:r>
              <a:rPr lang="de-DE" sz="3600" dirty="0" smtClean="0">
                <a:solidFill>
                  <a:schemeClr val="tx1">
                    <a:lumMod val="75000"/>
                  </a:schemeClr>
                </a:solidFill>
              </a:rPr>
              <a:t>   personlichen </a:t>
            </a:r>
            <a:r>
              <a:rPr lang="de-DE" sz="3600" dirty="0">
                <a:solidFill>
                  <a:schemeClr val="tx1">
                    <a:lumMod val="75000"/>
                  </a:schemeClr>
                </a:solidFill>
              </a:rPr>
              <a:t>Erfahrung zu diesem Thema-,,Haustier Im Haus,,sprechen</a:t>
            </a:r>
            <a:endParaRPr lang="en-US" sz="3600" dirty="0">
              <a:solidFill>
                <a:schemeClr val="tx1">
                  <a:lumMod val="75000"/>
                </a:schemeClr>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2423" y="418011"/>
            <a:ext cx="5721532" cy="6048103"/>
          </a:xfrm>
          <a:prstGeom prst="roundRect">
            <a:avLst>
              <a:gd name="adj" fmla="val 3653"/>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945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504" y="1071153"/>
            <a:ext cx="6413862" cy="5538651"/>
          </a:xfrm>
        </p:spPr>
        <p:txBody>
          <a:bodyPr>
            <a:noAutofit/>
          </a:bodyPr>
          <a:lstStyle/>
          <a:p>
            <a:pPr marL="0" indent="0">
              <a:buNone/>
            </a:pPr>
            <a:r>
              <a:rPr lang="de-DE" dirty="0">
                <a:solidFill>
                  <a:schemeClr val="tx1">
                    <a:lumMod val="75000"/>
                  </a:schemeClr>
                </a:solidFill>
              </a:rPr>
              <a:t>Ich habe einen Hund in meinem Haus. Er heisst Murphy.Er ist mein Bruder und mein Freund. Wann immer ich von der Schule zurückkomme, freut sich Murphy, mich zu sehen. Wenn ich Klavier spiele, sitzt er neben mir und hört die Musik.Er hält mich auf, wenn ich das Haus verlasse. Wenn mein Vater spät nach Hause kommt, sitzt Murphy Nähe der Tür und wartet auf ihn.Wenn ich traurig oder glücklich bin, begleitet er mich immerSie lieben dich selbstlos. Sie finden Glück auch in den kleinsten Dingen. Deshalb,sollten Sie immer ein Haustier haben, weil sie viele Dinge im Leben beibringen.</a:t>
            </a:r>
            <a:endParaRPr lang="en-US" dirty="0">
              <a:solidFill>
                <a:schemeClr val="tx1">
                  <a:lumMod val="75000"/>
                </a:schemeClr>
              </a:solidFill>
            </a:endParaRPr>
          </a:p>
        </p:txBody>
      </p:sp>
      <p:sp>
        <p:nvSpPr>
          <p:cNvPr id="4" name="Rectangle 1"/>
          <p:cNvSpPr>
            <a:spLocks noGrp="1" noChangeArrowheads="1"/>
          </p:cNvSpPr>
          <p:nvPr>
            <p:ph type="title"/>
          </p:nvPr>
        </p:nvSpPr>
        <p:spPr bwMode="auto">
          <a:xfrm>
            <a:off x="104504" y="210329"/>
            <a:ext cx="7040879" cy="611076"/>
          </a:xfrm>
          <a:prstGeom prst="rect">
            <a:avLst/>
          </a:prstGeom>
          <a:solidFill>
            <a:schemeClr val="bg1"/>
          </a:solidFill>
          <a:ln>
            <a:noFill/>
          </a:ln>
          <a:effectLst/>
        </p:spPr>
        <p:txBody>
          <a:bodyPr vert="horz" wrap="square" lIns="0" tIns="-17457" rIns="0" bIns="-1745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de-DE" altLang="en-US" sz="4200" dirty="0">
                <a:solidFill>
                  <a:srgbClr val="E8EAED"/>
                </a:solidFill>
                <a:latin typeface="inherit"/>
              </a:rPr>
              <a:t>M</a:t>
            </a:r>
            <a:r>
              <a:rPr kumimoji="0" lang="de-DE" altLang="en-US" sz="4200" b="0" i="0" u="none" strike="noStrike" cap="none" normalizeH="0" baseline="0" dirty="0" smtClean="0">
                <a:ln>
                  <a:noFill/>
                </a:ln>
                <a:solidFill>
                  <a:srgbClr val="E8EAED"/>
                </a:solidFill>
                <a:effectLst/>
                <a:latin typeface="inherit"/>
              </a:rPr>
              <a:t>eine persönliche Erfahrung:</a:t>
            </a:r>
            <a:r>
              <a:rPr kumimoji="0" lang="de-DE" altLang="en-US" sz="4200" b="0" i="0" u="none" strike="noStrike" cap="none" normalizeH="0" baseline="0" dirty="0" smtClean="0">
                <a:ln>
                  <a:noFill/>
                </a:ln>
                <a:solidFill>
                  <a:schemeClr val="tx1"/>
                </a:solidFill>
                <a:effectLst/>
              </a:rPr>
              <a:t> </a:t>
            </a:r>
            <a:endParaRPr kumimoji="0" lang="de-DE" altLang="en-US" sz="4200" b="0" i="0" u="none" strike="noStrike" cap="none" normalizeH="0" baseline="0" dirty="0" smtClean="0">
              <a:ln>
                <a:noFill/>
              </a:ln>
              <a:solidFill>
                <a:schemeClr val="tx1"/>
              </a:solidFill>
              <a:effectLst/>
              <a:latin typeface="Arial" panose="020B0604020202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3907" y="940526"/>
            <a:ext cx="5498608" cy="5498608"/>
          </a:xfrm>
          <a:prstGeom prst="roundRect">
            <a:avLst>
              <a:gd name="adj" fmla="val 4286"/>
            </a:avLst>
          </a:prstGeom>
        </p:spPr>
      </p:pic>
    </p:spTree>
    <p:extLst>
      <p:ext uri="{BB962C8B-B14F-4D97-AF65-F5344CB8AC3E}">
        <p14:creationId xmlns:p14="http://schemas.microsoft.com/office/powerpoint/2010/main" val="3747302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818" y="3382645"/>
            <a:ext cx="6283234" cy="1325563"/>
          </a:xfrm>
        </p:spPr>
        <p:txBody>
          <a:bodyPr>
            <a:noAutofit/>
          </a:bodyPr>
          <a:lstStyle/>
          <a:p>
            <a:r>
              <a:rPr lang="de-DE" sz="3200" dirty="0">
                <a:solidFill>
                  <a:schemeClr val="tx1">
                    <a:lumMod val="75000"/>
                  </a:schemeClr>
                </a:solidFill>
              </a:rPr>
              <a:t>Haustiere helfen uns, </a:t>
            </a:r>
            <a:r>
              <a:rPr lang="de-DE" sz="3200" dirty="0" smtClean="0">
                <a:solidFill>
                  <a:schemeClr val="tx1">
                    <a:lumMod val="75000"/>
                  </a:schemeClr>
                </a:solidFill>
              </a:rPr>
              <a:t>fit zu bleiben.</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müssen mit ihnen spazieren gehen, ob wir wollen oder </a:t>
            </a:r>
            <a:r>
              <a:rPr lang="de-DE" sz="3200" dirty="0" smtClean="0">
                <a:solidFill>
                  <a:schemeClr val="tx1">
                    <a:lumMod val="75000"/>
                  </a:schemeClr>
                </a:solidFill>
              </a:rPr>
              <a:t>nicht</a:t>
            </a:r>
            <a:br>
              <a:rPr lang="de-DE" sz="3200" dirty="0" smtClean="0">
                <a:solidFill>
                  <a:schemeClr val="tx1">
                    <a:lumMod val="75000"/>
                  </a:schemeClr>
                </a:solidFill>
              </a:rPr>
            </a:br>
            <a:r>
              <a:rPr lang="de-DE" sz="3200" dirty="0" smtClean="0">
                <a:solidFill>
                  <a:schemeClr val="tx1">
                    <a:lumMod val="75000"/>
                  </a:schemeClr>
                </a:solidFill>
              </a:rPr>
              <a:t/>
            </a:r>
            <a:br>
              <a:rPr lang="de-DE" sz="3200" dirty="0" smtClean="0">
                <a:solidFill>
                  <a:schemeClr val="tx1">
                    <a:lumMod val="75000"/>
                  </a:schemeClr>
                </a:solidFill>
              </a:rPr>
            </a:br>
            <a:r>
              <a:rPr lang="de-DE" sz="3200" dirty="0" smtClean="0">
                <a:solidFill>
                  <a:schemeClr val="tx1">
                    <a:lumMod val="75000"/>
                  </a:schemeClr>
                </a:solidFill>
              </a:rPr>
              <a:t>Sie </a:t>
            </a:r>
            <a:r>
              <a:rPr lang="de-DE" sz="3200" dirty="0">
                <a:solidFill>
                  <a:schemeClr val="tx1">
                    <a:lumMod val="75000"/>
                  </a:schemeClr>
                </a:solidFill>
              </a:rPr>
              <a:t>machen uns </a:t>
            </a:r>
            <a:r>
              <a:rPr lang="de-DE" sz="3200" dirty="0" smtClean="0">
                <a:solidFill>
                  <a:schemeClr val="tx1">
                    <a:lumMod val="75000"/>
                  </a:schemeClr>
                </a:solidFill>
              </a:rPr>
              <a:t>verantwortlich.</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müssen uns um sie kümmern und sie gesund </a:t>
            </a:r>
            <a:r>
              <a:rPr lang="de-DE" sz="3200" dirty="0" smtClean="0">
                <a:solidFill>
                  <a:schemeClr val="tx1">
                    <a:lumMod val="75000"/>
                  </a:schemeClr>
                </a:solidFill>
              </a:rPr>
              <a:t>halten</a:t>
            </a:r>
            <a:br>
              <a:rPr lang="de-DE" sz="3200" dirty="0" smtClean="0">
                <a:solidFill>
                  <a:schemeClr val="tx1">
                    <a:lumMod val="75000"/>
                  </a:schemeClr>
                </a:solidFill>
              </a:rPr>
            </a:br>
            <a:r>
              <a:rPr lang="de-DE" sz="3200" dirty="0" smtClean="0">
                <a:solidFill>
                  <a:schemeClr val="tx1">
                    <a:lumMod val="75000"/>
                  </a:schemeClr>
                </a:solidFill>
              </a:rPr>
              <a:t/>
            </a:r>
            <a:br>
              <a:rPr lang="de-DE" sz="3200" dirty="0" smtClean="0">
                <a:solidFill>
                  <a:schemeClr val="tx1">
                    <a:lumMod val="75000"/>
                  </a:schemeClr>
                </a:solidFill>
              </a:rPr>
            </a:br>
            <a:r>
              <a:rPr lang="de-DE" sz="3200" dirty="0" smtClean="0">
                <a:solidFill>
                  <a:schemeClr val="tx1">
                    <a:lumMod val="75000"/>
                  </a:schemeClr>
                </a:solidFill>
              </a:rPr>
              <a:t>Sie </a:t>
            </a:r>
            <a:r>
              <a:rPr lang="de-DE" sz="3200" dirty="0">
                <a:solidFill>
                  <a:schemeClr val="tx1">
                    <a:lumMod val="75000"/>
                  </a:schemeClr>
                </a:solidFill>
              </a:rPr>
              <a:t>helfen uns, Freunde zu </a:t>
            </a:r>
            <a:r>
              <a:rPr lang="de-DE" sz="3200" dirty="0" smtClean="0">
                <a:solidFill>
                  <a:schemeClr val="tx1">
                    <a:lumMod val="75000"/>
                  </a:schemeClr>
                </a:solidFill>
              </a:rPr>
              <a:t>finden</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lernen andere Haustiere und Tierbesitzer kennen</a:t>
            </a:r>
            <a:endParaRPr lang="en-US" sz="3200" dirty="0">
              <a:solidFill>
                <a:schemeClr val="tx1">
                  <a:lumMod val="75000"/>
                </a:schemeClr>
              </a:solidFill>
            </a:endParaRPr>
          </a:p>
        </p:txBody>
      </p:sp>
      <p:sp>
        <p:nvSpPr>
          <p:cNvPr id="4" name="TextBox 3"/>
          <p:cNvSpPr txBox="1"/>
          <p:nvPr/>
        </p:nvSpPr>
        <p:spPr>
          <a:xfrm>
            <a:off x="169817" y="143691"/>
            <a:ext cx="5799909" cy="738664"/>
          </a:xfrm>
          <a:prstGeom prst="rect">
            <a:avLst/>
          </a:prstGeom>
          <a:noFill/>
        </p:spPr>
        <p:txBody>
          <a:bodyPr wrap="square" rtlCol="0">
            <a:spAutoFit/>
          </a:bodyPr>
          <a:lstStyle/>
          <a:p>
            <a:r>
              <a:rPr lang="en-US" sz="4200" dirty="0" err="1" smtClean="0">
                <a:latin typeface="inherit"/>
              </a:rPr>
              <a:t>Vorteile</a:t>
            </a:r>
            <a:r>
              <a:rPr lang="en-US" sz="4200" dirty="0" smtClean="0">
                <a:latin typeface="inherit"/>
              </a:rPr>
              <a:t>:</a:t>
            </a:r>
            <a:endParaRPr lang="en-US" sz="4200" dirty="0">
              <a:latin typeface="inherit"/>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9543" y="751725"/>
            <a:ext cx="5805828" cy="5805828"/>
          </a:xfrm>
          <a:prstGeom prst="roundRect">
            <a:avLst>
              <a:gd name="adj" fmla="val 5238"/>
            </a:avLst>
          </a:prstGeom>
        </p:spPr>
      </p:pic>
    </p:spTree>
    <p:extLst>
      <p:ext uri="{BB962C8B-B14F-4D97-AF65-F5344CB8AC3E}">
        <p14:creationId xmlns:p14="http://schemas.microsoft.com/office/powerpoint/2010/main" val="2522841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 y="3434897"/>
            <a:ext cx="6139543" cy="1325563"/>
          </a:xfrm>
        </p:spPr>
        <p:txBody>
          <a:bodyPr>
            <a:noAutofit/>
          </a:bodyPr>
          <a:lstStyle/>
          <a:p>
            <a:r>
              <a:rPr lang="de-DE" sz="2700" dirty="0">
                <a:solidFill>
                  <a:schemeClr val="tx1">
                    <a:lumMod val="75000"/>
                  </a:schemeClr>
                </a:solidFill>
              </a:rPr>
              <a:t>Haustiere sind nicht billig in der Haltung, sie sind teuer und brauche Impfungen </a:t>
            </a:r>
            <a:r>
              <a:rPr lang="de-DE" sz="2700" dirty="0" smtClean="0">
                <a:solidFill>
                  <a:schemeClr val="tx1">
                    <a:lumMod val="75000"/>
                  </a:schemeClr>
                </a:solidFill>
              </a:rPr>
              <a:t>usw</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Sie </a:t>
            </a:r>
            <a:r>
              <a:rPr lang="de-DE" sz="2700" dirty="0">
                <a:solidFill>
                  <a:schemeClr val="tx1">
                    <a:lumMod val="75000"/>
                  </a:schemeClr>
                </a:solidFill>
              </a:rPr>
              <a:t>brauchen </a:t>
            </a:r>
            <a:r>
              <a:rPr lang="de-DE" sz="2700" dirty="0" smtClean="0">
                <a:solidFill>
                  <a:schemeClr val="tx1">
                    <a:lumMod val="75000"/>
                  </a:schemeClr>
                </a:solidFill>
              </a:rPr>
              <a:t>Zeit</a:t>
            </a:r>
            <a:br>
              <a:rPr lang="de-DE" sz="2700" dirty="0" smtClean="0">
                <a:solidFill>
                  <a:schemeClr val="tx1">
                    <a:lumMod val="75000"/>
                  </a:schemeClr>
                </a:solidFill>
              </a:rPr>
            </a:br>
            <a:r>
              <a:rPr lang="de-DE" sz="2700" dirty="0" smtClean="0">
                <a:solidFill>
                  <a:schemeClr val="tx1">
                    <a:lumMod val="75000"/>
                  </a:schemeClr>
                </a:solidFill>
              </a:rPr>
              <a:t>Wir </a:t>
            </a:r>
            <a:r>
              <a:rPr lang="de-DE" sz="2700" dirty="0">
                <a:solidFill>
                  <a:schemeClr val="tx1">
                    <a:lumMod val="75000"/>
                  </a:schemeClr>
                </a:solidFill>
              </a:rPr>
              <a:t>müssen uns um sie kümmern, ihnen Zeit geben und hinter ihnen </a:t>
            </a:r>
            <a:r>
              <a:rPr lang="de-DE" sz="2700" dirty="0" smtClean="0">
                <a:solidFill>
                  <a:schemeClr val="tx1">
                    <a:lumMod val="75000"/>
                  </a:schemeClr>
                </a:solidFill>
              </a:rPr>
              <a:t>aufräumen</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Soziale Auswirkungen</a:t>
            </a:r>
            <a:br>
              <a:rPr lang="de-DE" sz="2700" dirty="0" smtClean="0">
                <a:solidFill>
                  <a:schemeClr val="tx1">
                    <a:lumMod val="75000"/>
                  </a:schemeClr>
                </a:solidFill>
              </a:rPr>
            </a:br>
            <a:r>
              <a:rPr lang="de-DE" sz="2700" dirty="0" smtClean="0">
                <a:solidFill>
                  <a:schemeClr val="tx1">
                    <a:lumMod val="75000"/>
                  </a:schemeClr>
                </a:solidFill>
              </a:rPr>
              <a:t>Wir </a:t>
            </a:r>
            <a:r>
              <a:rPr lang="de-DE" sz="2700" dirty="0">
                <a:solidFill>
                  <a:schemeClr val="tx1">
                    <a:lumMod val="75000"/>
                  </a:schemeClr>
                </a:solidFill>
              </a:rPr>
              <a:t>können sie nicht ständig zurücklassen und müssen Vorkehrungen für sie treffen, wenn wir in den Urlaub </a:t>
            </a:r>
            <a:r>
              <a:rPr lang="de-DE" sz="2700" dirty="0" smtClean="0">
                <a:solidFill>
                  <a:schemeClr val="tx1">
                    <a:lumMod val="75000"/>
                  </a:schemeClr>
                </a:solidFill>
              </a:rPr>
              <a:t>fahren</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Verabschieden</a:t>
            </a:r>
            <a:br>
              <a:rPr lang="de-DE" sz="2700" dirty="0" smtClean="0">
                <a:solidFill>
                  <a:schemeClr val="tx1">
                    <a:lumMod val="75000"/>
                  </a:schemeClr>
                </a:solidFill>
              </a:rPr>
            </a:br>
            <a:r>
              <a:rPr lang="de-DE" sz="2700" dirty="0" smtClean="0">
                <a:solidFill>
                  <a:schemeClr val="tx1">
                    <a:lumMod val="75000"/>
                  </a:schemeClr>
                </a:solidFill>
              </a:rPr>
              <a:t>Der </a:t>
            </a:r>
            <a:r>
              <a:rPr lang="de-DE" sz="2700" dirty="0">
                <a:solidFill>
                  <a:schemeClr val="tx1">
                    <a:lumMod val="75000"/>
                  </a:schemeClr>
                </a:solidFill>
              </a:rPr>
              <a:t>Abschied von einem Familienmitglied ist sehr schwer und emotional</a:t>
            </a:r>
            <a:endParaRPr lang="en-US" sz="2700" dirty="0">
              <a:solidFill>
                <a:schemeClr val="tx1">
                  <a:lumMod val="75000"/>
                </a:schemeClr>
              </a:solidFill>
            </a:endParaRPr>
          </a:p>
        </p:txBody>
      </p:sp>
      <p:sp>
        <p:nvSpPr>
          <p:cNvPr id="4" name="TextBox 3"/>
          <p:cNvSpPr txBox="1"/>
          <p:nvPr/>
        </p:nvSpPr>
        <p:spPr>
          <a:xfrm>
            <a:off x="182880" y="143691"/>
            <a:ext cx="6648994" cy="738664"/>
          </a:xfrm>
          <a:prstGeom prst="rect">
            <a:avLst/>
          </a:prstGeom>
          <a:noFill/>
        </p:spPr>
        <p:txBody>
          <a:bodyPr wrap="square" rtlCol="0">
            <a:spAutoFit/>
          </a:bodyPr>
          <a:lstStyle/>
          <a:p>
            <a:r>
              <a:rPr lang="en-US" sz="4200" dirty="0" err="1" smtClean="0">
                <a:latin typeface="inherit"/>
              </a:rPr>
              <a:t>Nachteile</a:t>
            </a:r>
            <a:r>
              <a:rPr lang="en-US" sz="4200" dirty="0" smtClean="0">
                <a:latin typeface="inherit"/>
              </a:rPr>
              <a: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6040" y="882354"/>
            <a:ext cx="5551714" cy="5766639"/>
          </a:xfrm>
          <a:prstGeom prst="roundRect">
            <a:avLst>
              <a:gd name="adj" fmla="val 6953"/>
            </a:avLst>
          </a:prstGeom>
        </p:spPr>
      </p:pic>
    </p:spTree>
    <p:extLst>
      <p:ext uri="{BB962C8B-B14F-4D97-AF65-F5344CB8AC3E}">
        <p14:creationId xmlns:p14="http://schemas.microsoft.com/office/powerpoint/2010/main" val="408416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8829" y="2768691"/>
            <a:ext cx="10515600" cy="1325563"/>
          </a:xfrm>
        </p:spPr>
        <p:txBody>
          <a:bodyPr/>
          <a:lstStyle/>
          <a:p>
            <a:r>
              <a:rPr lang="en-US" dirty="0" err="1" smtClean="0">
                <a:latin typeface="Bauhaus 93" panose="04030905020B02020C02" pitchFamily="82" charset="0"/>
              </a:rPr>
              <a:t>Ich</a:t>
            </a:r>
            <a:r>
              <a:rPr lang="en-US" dirty="0" smtClean="0">
                <a:latin typeface="Bauhaus 93" panose="04030905020B02020C02" pitchFamily="82" charset="0"/>
              </a:rPr>
              <a:t> </a:t>
            </a:r>
            <a:r>
              <a:rPr lang="en-US" dirty="0" err="1" smtClean="0">
                <a:latin typeface="Bauhaus 93" panose="04030905020B02020C02" pitchFamily="82" charset="0"/>
              </a:rPr>
              <a:t>hoffe</a:t>
            </a:r>
            <a:r>
              <a:rPr lang="en-US" dirty="0" smtClean="0">
                <a:latin typeface="Bauhaus 93" panose="04030905020B02020C02" pitchFamily="82" charset="0"/>
              </a:rPr>
              <a:t> </a:t>
            </a:r>
            <a:r>
              <a:rPr lang="en-US" dirty="0" err="1" smtClean="0">
                <a:latin typeface="Bauhaus 93" panose="04030905020B02020C02" pitchFamily="82" charset="0"/>
              </a:rPr>
              <a:t>er</a:t>
            </a:r>
            <a:r>
              <a:rPr lang="en-US" dirty="0" smtClean="0">
                <a:latin typeface="Bauhaus 93" panose="04030905020B02020C02" pitchFamily="82" charset="0"/>
              </a:rPr>
              <a:t> hat </a:t>
            </a:r>
            <a:r>
              <a:rPr lang="en-US" dirty="0" err="1" smtClean="0">
                <a:latin typeface="Bauhaus 93" panose="04030905020B02020C02" pitchFamily="82" charset="0"/>
              </a:rPr>
              <a:t>Ihnen</a:t>
            </a:r>
            <a:r>
              <a:rPr lang="en-US" dirty="0" smtClean="0">
                <a:latin typeface="Bauhaus 93" panose="04030905020B02020C02" pitchFamily="82" charset="0"/>
              </a:rPr>
              <a:t> </a:t>
            </a:r>
            <a:r>
              <a:rPr lang="en-US" dirty="0" err="1" smtClean="0">
                <a:latin typeface="Bauhaus 93" panose="04030905020B02020C02" pitchFamily="82" charset="0"/>
              </a:rPr>
              <a:t>gefallen</a:t>
            </a:r>
            <a:r>
              <a:rPr lang="en-US" dirty="0" smtClean="0">
                <a:latin typeface="Bauhaus 93" panose="04030905020B02020C02" pitchFamily="82" charset="0"/>
              </a:rPr>
              <a:t>.</a:t>
            </a:r>
            <a:br>
              <a:rPr lang="en-US" dirty="0" smtClean="0">
                <a:latin typeface="Bauhaus 93" panose="04030905020B02020C02" pitchFamily="82" charset="0"/>
              </a:rPr>
            </a:br>
            <a:r>
              <a:rPr lang="en-US" dirty="0" err="1" smtClean="0">
                <a:latin typeface="Bauhaus 93" panose="04030905020B02020C02" pitchFamily="82" charset="0"/>
              </a:rPr>
              <a:t>Herzlichen</a:t>
            </a:r>
            <a:r>
              <a:rPr lang="en-US" dirty="0" smtClean="0">
                <a:latin typeface="Bauhaus 93" panose="04030905020B02020C02" pitchFamily="82" charset="0"/>
              </a:rPr>
              <a:t> Dank fur </a:t>
            </a:r>
            <a:r>
              <a:rPr lang="en-US" dirty="0" err="1" smtClean="0">
                <a:latin typeface="Bauhaus 93" panose="04030905020B02020C02" pitchFamily="82" charset="0"/>
              </a:rPr>
              <a:t>ihre</a:t>
            </a:r>
            <a:r>
              <a:rPr lang="en-US" dirty="0" smtClean="0">
                <a:latin typeface="Bauhaus 93" panose="04030905020B02020C02" pitchFamily="82" charset="0"/>
              </a:rPr>
              <a:t> </a:t>
            </a:r>
            <a:r>
              <a:rPr lang="en-US" dirty="0" err="1" smtClean="0">
                <a:latin typeface="Bauhaus 93" panose="04030905020B02020C02" pitchFamily="82" charset="0"/>
              </a:rPr>
              <a:t>aufmersamskeit</a:t>
            </a:r>
            <a:endParaRPr lang="en-US" dirty="0">
              <a:latin typeface="Bauhaus 93" panose="04030905020B02020C02" pitchFamily="82" charset="0"/>
            </a:endParaRPr>
          </a:p>
        </p:txBody>
      </p:sp>
    </p:spTree>
    <p:extLst>
      <p:ext uri="{BB962C8B-B14F-4D97-AF65-F5344CB8AC3E}">
        <p14:creationId xmlns:p14="http://schemas.microsoft.com/office/powerpoint/2010/main" val="39965702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120</TotalTime>
  <Words>176</Words>
  <Application>Microsoft Office PowerPoint</Application>
  <PresentationFormat>Widescreen</PresentationFormat>
  <Paragraphs>15</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Bauhaus 93</vt:lpstr>
      <vt:lpstr>Calibri</vt:lpstr>
      <vt:lpstr>Calibri Light</vt:lpstr>
      <vt:lpstr>inherit</vt:lpstr>
      <vt:lpstr>Office Theme</vt:lpstr>
      <vt:lpstr>PowerPoint Presentation</vt:lpstr>
      <vt:lpstr>Da unser Thema heute ist ,,Haustiere Im Haus,, ,haben sie moglicherweise viele Fragen  1-)Wie ist es, ein Haustier zu haben? 2-)Ist es gut, es zu haben?  3-)Sind sie eine Last für die Familie? Deshalb, werde ich uber meine    personlichen Erfahrung zu diesem Thema-,,Haustier Im Haus,,sprechen</vt:lpstr>
      <vt:lpstr>Meine persönliche Erfahrung: </vt:lpstr>
      <vt:lpstr>Haustiere helfen uns, fit zu bleiben. Wir müssen mit ihnen spazieren gehen, ob wir wollen oder nicht  Sie machen uns verantwortlich. Wir müssen uns um sie kümmern und sie gesund halten  Sie helfen uns, Freunde zu finden Wir lernen andere Haustiere und Tierbesitzer kennen</vt:lpstr>
      <vt:lpstr>Haustiere sind nicht billig in der Haltung, sie sind teuer und brauche Impfungen usw  Sie brauchen Zeit Wir müssen uns um sie kümmern, ihnen Zeit geben und hinter ihnen aufräumen  Soziale Auswirkungen Wir können sie nicht ständig zurücklassen und müssen Vorkehrungen für sie treffen, wenn wir in den Urlaub fahren  Verabschieden Der Abschied von einem Familienmitglied ist sehr schwer und emotional</vt:lpstr>
      <vt:lpstr>Ich hoffe er hat Ihnen gefallen. Herzlichen Dank fur ihre aufmersamskeit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Rudraksh</dc:creator>
  <cp:lastModifiedBy>Rudraksh</cp:lastModifiedBy>
  <cp:revision>14</cp:revision>
  <dcterms:created xsi:type="dcterms:W3CDTF">2023-05-14T07:11:26Z</dcterms:created>
  <dcterms:modified xsi:type="dcterms:W3CDTF">2023-05-15T17:18:33Z</dcterms:modified>
</cp:coreProperties>
</file>

<file path=docProps/thumbnail.jpeg>
</file>